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75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  <p:clrMru>
    <a:srgbClr val="FFFFCC"/>
    <a:srgbClr val="FEF79A"/>
    <a:srgbClr val="FFFF99"/>
    <a:srgbClr val="FFFFD5"/>
    <a:srgbClr val="F9F2BD"/>
    <a:srgbClr val="FFCC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89" autoAdjust="0"/>
    <p:restoredTop sz="94660"/>
  </p:normalViewPr>
  <p:slideViewPr>
    <p:cSldViewPr>
      <p:cViewPr varScale="1">
        <p:scale>
          <a:sx n="85" d="100"/>
          <a:sy n="85" d="100"/>
        </p:scale>
        <p:origin x="-869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69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117565-F03F-4F51-9414-9E846ED623F8}" type="datetimeFigureOut">
              <a:rPr lang="en-CA" smtClean="0"/>
              <a:pPr/>
              <a:t>2012-06-11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6C235C-56BF-42EE-9395-9CD0AD9D7F88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C235C-56BF-42EE-9395-9CD0AD9D7F88}" type="slidenum">
              <a:rPr lang="en-CA" smtClean="0"/>
              <a:pPr/>
              <a:t>11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C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C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36CD05-33F4-407A-932D-888776D95C22}" type="datetimeFigureOut">
              <a:rPr lang="en-CA" smtClean="0"/>
              <a:pPr/>
              <a:t>2012-06-11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6C78FD-C4AA-40C9-B60E-27290843C6F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alphaModFix amt="50000"/>
            <a:lum/>
          </a:blip>
          <a:srcRect/>
          <a:stretch>
            <a:fillRect l="-1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7344816" cy="864096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Coastal Fire </a:t>
            </a:r>
            <a:r>
              <a:rPr lang="en-US" dirty="0" err="1" smtClean="0"/>
              <a:t>Centref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07704" y="2132856"/>
            <a:ext cx="6779096" cy="4392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pic>
        <p:nvPicPr>
          <p:cNvPr id="8" name="Picture 7" descr="BCFS-100th-logo_cmyk for stamp.jpg"/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8532440" y="332656"/>
            <a:ext cx="432048" cy="48187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FFFF99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FFFF9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FFFF99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FFFF99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FFFF9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4" name="Picture 3" descr="D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260647"/>
            <a:ext cx="6399552" cy="6469977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07504" y="1484784"/>
            <a:ext cx="2520280" cy="4968552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Duncan Fire Suppression Camp</a:t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circa 1950:</a:t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Camp </a:t>
            </a:r>
            <a:r>
              <a:rPr lang="en-CA" sz="4000" dirty="0" smtClean="0">
                <a:latin typeface="+mj-lt"/>
                <a:ea typeface="+mj-ea"/>
                <a:cs typeface="+mj-cs"/>
              </a:rPr>
              <a:t>Cookhouse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4000" dirty="0" smtClean="0">
                <a:latin typeface="+mj-lt"/>
                <a:ea typeface="+mj-ea"/>
                <a:cs typeface="+mj-cs"/>
              </a:rPr>
              <a:t/>
            </a:r>
            <a:br>
              <a:rPr lang="en-CA" sz="4000" dirty="0" smtClean="0">
                <a:latin typeface="+mj-lt"/>
                <a:ea typeface="+mj-ea"/>
                <a:cs typeface="+mj-cs"/>
              </a:rPr>
            </a:b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CA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</a:t>
            </a:r>
            <a:br>
              <a:rPr kumimoji="0" lang="en-CA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Bruce Granholm</a:t>
            </a:r>
            <a:endParaRPr kumimoji="0" lang="en-CA" sz="36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18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D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60647"/>
            <a:ext cx="8748464" cy="5223493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9512" y="5517232"/>
            <a:ext cx="8784976" cy="1152128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5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Duncan Fire Suppression Camp circa</a:t>
            </a:r>
            <a:r>
              <a:rPr kumimoji="0" lang="en-CA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1950 </a:t>
            </a:r>
            <a:r>
              <a:rPr lang="en-CA" sz="4000" dirty="0" smtClean="0">
                <a:latin typeface="+mj-lt"/>
                <a:ea typeface="+mj-ea"/>
                <a:cs typeface="+mj-cs"/>
              </a:rPr>
              <a:t>Partial Crew: </a:t>
            </a:r>
            <a:br>
              <a:rPr lang="en-CA" sz="4000" dirty="0" smtClean="0">
                <a:latin typeface="+mj-lt"/>
                <a:ea typeface="+mj-ea"/>
                <a:cs typeface="+mj-cs"/>
              </a:rPr>
            </a:br>
            <a:r>
              <a:rPr lang="en-CA" sz="4000" dirty="0" smtClean="0">
                <a:latin typeface="+mj-lt"/>
                <a:ea typeface="+mj-ea"/>
                <a:cs typeface="+mj-cs"/>
              </a:rPr>
              <a:t>David Smith (2</a:t>
            </a:r>
            <a:r>
              <a:rPr lang="en-CA" sz="4000" baseline="30000" dirty="0" smtClean="0">
                <a:latin typeface="+mj-lt"/>
                <a:ea typeface="+mj-ea"/>
                <a:cs typeface="+mj-cs"/>
              </a:rPr>
              <a:t>nd</a:t>
            </a:r>
            <a:r>
              <a:rPr lang="en-CA" sz="4000" dirty="0" smtClean="0">
                <a:latin typeface="+mj-lt"/>
                <a:ea typeface="+mj-ea"/>
                <a:cs typeface="+mj-cs"/>
              </a:rPr>
              <a:t> from left); </a:t>
            </a:r>
            <a:br>
              <a:rPr lang="en-CA" sz="4000" dirty="0" smtClean="0">
                <a:latin typeface="+mj-lt"/>
                <a:ea typeface="+mj-ea"/>
                <a:cs typeface="+mj-cs"/>
              </a:rPr>
            </a:br>
            <a:r>
              <a:rPr lang="en-CA" sz="4000" dirty="0" smtClean="0">
                <a:latin typeface="+mj-lt"/>
                <a:ea typeface="+mj-ea"/>
                <a:cs typeface="+mj-cs"/>
              </a:rPr>
              <a:t>Bruce MacDonald (2</a:t>
            </a:r>
            <a:r>
              <a:rPr lang="en-CA" sz="4000" baseline="30000" dirty="0" smtClean="0">
                <a:latin typeface="+mj-lt"/>
                <a:ea typeface="+mj-ea"/>
                <a:cs typeface="+mj-cs"/>
              </a:rPr>
              <a:t>nd</a:t>
            </a:r>
            <a:r>
              <a:rPr lang="en-CA" sz="4000" dirty="0" smtClean="0">
                <a:latin typeface="+mj-lt"/>
                <a:ea typeface="+mj-ea"/>
                <a:cs typeface="+mj-cs"/>
              </a:rPr>
              <a:t> from right)</a:t>
            </a:r>
            <a:br>
              <a:rPr lang="en-CA" sz="4000" dirty="0" smtClean="0">
                <a:latin typeface="+mj-lt"/>
                <a:ea typeface="+mj-ea"/>
                <a:cs typeface="+mj-cs"/>
              </a:rPr>
            </a:b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CA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Bruce Granholm</a:t>
            </a:r>
            <a:endParaRPr kumimoji="0" lang="en-CA" sz="36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522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D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32656"/>
            <a:ext cx="8748464" cy="64225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6444208" y="1700808"/>
            <a:ext cx="2448272" cy="4968552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Duncan Fire Suppression Camp</a:t>
            </a:r>
            <a:br>
              <a:rPr kumimoji="0" lang="en-CA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circa 1950:</a:t>
            </a: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Camp </a:t>
            </a:r>
            <a:r>
              <a:rPr lang="en-CA" sz="4000" dirty="0" smtClean="0">
                <a:latin typeface="+mj-lt"/>
                <a:ea typeface="+mj-ea"/>
                <a:cs typeface="+mj-cs"/>
              </a:rPr>
              <a:t>Cook</a:t>
            </a:r>
            <a:br>
              <a:rPr lang="en-CA" sz="4000" dirty="0" smtClean="0">
                <a:latin typeface="+mj-lt"/>
                <a:ea typeface="+mj-ea"/>
                <a:cs typeface="+mj-cs"/>
              </a:rPr>
            </a:br>
            <a:r>
              <a:rPr lang="en-CA" sz="4000" dirty="0" smtClean="0">
                <a:latin typeface="+mj-lt"/>
                <a:ea typeface="+mj-ea"/>
                <a:cs typeface="+mj-cs"/>
              </a:rPr>
              <a:t/>
            </a:r>
            <a:br>
              <a:rPr lang="en-CA" sz="4000" dirty="0" smtClean="0">
                <a:latin typeface="+mj-lt"/>
                <a:ea typeface="+mj-ea"/>
                <a:cs typeface="+mj-cs"/>
              </a:rPr>
            </a:b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CA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</a:t>
            </a:r>
            <a:br>
              <a:rPr kumimoji="0" lang="en-CA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Bruce Granholm</a:t>
            </a:r>
            <a:endParaRPr kumimoji="0" lang="en-CA" sz="36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475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D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3674" y="332656"/>
            <a:ext cx="8396310" cy="5688632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611560" y="6021288"/>
            <a:ext cx="8352928" cy="836712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Duncan Fire Suppression Camp circa 1950: Part of Crew,</a:t>
            </a:r>
            <a:r>
              <a:rPr kumimoji="0" lang="en-CA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Cook and Foreman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4000" dirty="0" smtClean="0">
                <a:latin typeface="+mj-lt"/>
                <a:ea typeface="+mj-ea"/>
                <a:cs typeface="+mj-cs"/>
              </a:rPr>
              <a:t>Bob Norcross (2</a:t>
            </a:r>
            <a:r>
              <a:rPr lang="en-CA" sz="4000" baseline="30000" dirty="0" smtClean="0">
                <a:latin typeface="+mj-lt"/>
                <a:ea typeface="+mj-ea"/>
                <a:cs typeface="+mj-cs"/>
              </a:rPr>
              <a:t>nd</a:t>
            </a:r>
            <a:r>
              <a:rPr lang="en-CA" sz="4000" dirty="0" smtClean="0">
                <a:latin typeface="+mj-lt"/>
                <a:ea typeface="+mj-ea"/>
                <a:cs typeface="+mj-cs"/>
              </a:rPr>
              <a:t> from left): Walter </a:t>
            </a:r>
            <a:r>
              <a:rPr lang="en-CA" sz="4000" dirty="0" err="1" smtClean="0">
                <a:latin typeface="+mj-lt"/>
                <a:ea typeface="+mj-ea"/>
                <a:cs typeface="+mj-cs"/>
              </a:rPr>
              <a:t>Wickman</a:t>
            </a:r>
            <a:r>
              <a:rPr lang="en-CA" sz="4000" dirty="0" smtClean="0">
                <a:latin typeface="+mj-lt"/>
                <a:ea typeface="+mj-ea"/>
                <a:cs typeface="+mj-cs"/>
              </a:rPr>
              <a:t> (3</a:t>
            </a:r>
            <a:r>
              <a:rPr lang="en-CA" sz="4000" baseline="30000" dirty="0" smtClean="0">
                <a:latin typeface="+mj-lt"/>
                <a:ea typeface="+mj-ea"/>
                <a:cs typeface="+mj-cs"/>
              </a:rPr>
              <a:t>rd</a:t>
            </a:r>
            <a:r>
              <a:rPr lang="en-CA" sz="4000" dirty="0" smtClean="0">
                <a:latin typeface="+mj-lt"/>
                <a:ea typeface="+mj-ea"/>
                <a:cs typeface="+mj-cs"/>
              </a:rPr>
              <a:t> from left); Bruce Granholm (3</a:t>
            </a:r>
            <a:r>
              <a:rPr lang="en-CA" sz="4000" baseline="30000" dirty="0" smtClean="0">
                <a:latin typeface="+mj-lt"/>
                <a:ea typeface="+mj-ea"/>
                <a:cs typeface="+mj-cs"/>
              </a:rPr>
              <a:t>rd</a:t>
            </a:r>
            <a:r>
              <a:rPr lang="en-CA" sz="4000" dirty="0" smtClean="0">
                <a:latin typeface="+mj-lt"/>
                <a:ea typeface="+mj-ea"/>
                <a:cs typeface="+mj-cs"/>
              </a:rPr>
              <a:t> from left)</a:t>
            </a:r>
            <a:br>
              <a:rPr lang="en-CA" sz="4000" dirty="0" smtClean="0">
                <a:latin typeface="+mj-lt"/>
                <a:ea typeface="+mj-ea"/>
                <a:cs typeface="+mj-cs"/>
              </a:rPr>
            </a:b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CA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Bruce Granholm</a:t>
            </a:r>
            <a:endParaRPr kumimoji="0" lang="en-CA" sz="36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226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D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332657"/>
            <a:ext cx="7732871" cy="5809158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95536" y="6165304"/>
            <a:ext cx="8748464" cy="692696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6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Duncan Fire Suppression Camp circa 1950:  </a:t>
            </a: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Hill 60 Fire Lookout Tower</a:t>
            </a:r>
            <a:r>
              <a:rPr lang="en-CA" sz="4000" dirty="0" smtClean="0">
                <a:latin typeface="+mj-lt"/>
                <a:ea typeface="+mj-ea"/>
                <a:cs typeface="+mj-cs"/>
              </a:rPr>
              <a:t/>
            </a:r>
            <a:br>
              <a:rPr lang="en-CA" sz="4000" dirty="0" smtClean="0">
                <a:latin typeface="+mj-lt"/>
                <a:ea typeface="+mj-ea"/>
                <a:cs typeface="+mj-cs"/>
              </a:rPr>
            </a:b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 Bruce Granholm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584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332656"/>
            <a:ext cx="4211960" cy="6469487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979712" y="1772816"/>
            <a:ext cx="2736304" cy="4968552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Duncan Fire Suppression Camp</a:t>
            </a:r>
            <a:br>
              <a:rPr kumimoji="0" lang="en-CA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circa 1950: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Crewman Bruce</a:t>
            </a:r>
            <a:r>
              <a:rPr kumimoji="0" lang="en-CA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MacDonald with climbing spurs and belt.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4000" dirty="0" smtClean="0">
                <a:latin typeface="+mj-lt"/>
                <a:ea typeface="+mj-ea"/>
                <a:cs typeface="+mj-cs"/>
              </a:rPr>
              <a:t/>
            </a:r>
            <a:br>
              <a:rPr lang="en-CA" sz="4000" dirty="0" smtClean="0">
                <a:latin typeface="+mj-lt"/>
                <a:ea typeface="+mj-ea"/>
                <a:cs typeface="+mj-cs"/>
              </a:rPr>
            </a:b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CA" sz="3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</a:t>
            </a:r>
            <a:br>
              <a:rPr kumimoji="0" lang="en-CA" sz="3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3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Bruce Granholm</a:t>
            </a:r>
            <a:endParaRPr kumimoji="0" lang="en-CA" sz="34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491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188640"/>
            <a:ext cx="4182252" cy="655272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51520" y="5733256"/>
            <a:ext cx="4392488" cy="936104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Duncan Fire Suppression Crew circa 1950 </a:t>
            </a: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Bruce Granholm</a:t>
            </a:r>
            <a:endParaRPr kumimoji="0" lang="en-CA" sz="2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46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D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9" y="308871"/>
            <a:ext cx="6192688" cy="6144465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5496" y="1484784"/>
            <a:ext cx="2736304" cy="4968552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Duncan Fire Suppression Camp</a:t>
            </a:r>
            <a:br>
              <a:rPr kumimoji="0" lang="en-CA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circa 1950:</a:t>
            </a:r>
            <a:br>
              <a:rPr kumimoji="0" lang="en-CA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CA" sz="3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foreman</a:t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Burt </a:t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Webster with his daughter</a:t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C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</a:t>
            </a:r>
            <a:br>
              <a:rPr kumimoji="0" lang="en-CA" sz="3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3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Bruce Granholm</a:t>
            </a:r>
            <a:endParaRPr kumimoji="0" lang="en-CA" sz="3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101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D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9792" y="307179"/>
            <a:ext cx="6336704" cy="6411027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07504" y="1700808"/>
            <a:ext cx="2736304" cy="4968552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Duncan Fire Suppression Crew circa 1950: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2900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4000" dirty="0" smtClean="0">
                <a:latin typeface="+mj-lt"/>
                <a:ea typeface="+mj-ea"/>
                <a:cs typeface="+mj-cs"/>
              </a:rPr>
              <a:t>Standing before </a:t>
            </a:r>
            <a:r>
              <a:rPr kumimoji="0" lang="en-CA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hose drying rack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</a:t>
            </a:r>
            <a:b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Bruce Granholm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086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D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9792" y="230753"/>
            <a:ext cx="6290299" cy="6222583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07504" y="1484784"/>
            <a:ext cx="2448272" cy="4968552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Duncan Fire Suppression Camp</a:t>
            </a:r>
            <a:br>
              <a:rPr kumimoji="0" lang="en-CA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circa 1950: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favourite swimming</a:t>
            </a:r>
            <a:r>
              <a:rPr kumimoji="0" lang="en-CA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hole in the </a:t>
            </a:r>
            <a:r>
              <a:rPr kumimoji="0" lang="en-CA" sz="4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Chemainus</a:t>
            </a:r>
            <a:r>
              <a:rPr kumimoji="0" lang="en-CA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River</a:t>
            </a:r>
            <a:br>
              <a:rPr kumimoji="0" lang="en-CA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CA" sz="40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</a:t>
            </a:r>
            <a:br>
              <a:rPr kumimoji="0" lang="en-CA" sz="3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3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Bruce Granholm</a:t>
            </a:r>
            <a:endParaRPr kumimoji="0" lang="en-CA" sz="3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132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D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3" y="1025413"/>
            <a:ext cx="8772862" cy="5715955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9512" y="980728"/>
            <a:ext cx="8784976" cy="1224136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Duncan Fire Suppression Camp circa 1950 </a:t>
            </a: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Bruce Granholm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522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D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334263"/>
            <a:ext cx="6397571" cy="6379721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07504" y="1772816"/>
            <a:ext cx="2448272" cy="4941168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Duncan Fire Suppression Camp</a:t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circa 1950: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Water Tower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</a:t>
            </a:r>
            <a:b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Bruce Granholm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507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268760"/>
            <a:ext cx="2232248" cy="5472608"/>
          </a:xfrm>
        </p:spPr>
        <p:txBody>
          <a:bodyPr>
            <a:normAutofit fontScale="90000"/>
          </a:bodyPr>
          <a:lstStyle/>
          <a:p>
            <a:r>
              <a:rPr lang="en-CA" sz="3100" dirty="0" smtClean="0"/>
              <a:t>Duncan Fire Suppression Camp</a:t>
            </a:r>
            <a:br>
              <a:rPr lang="en-CA" sz="3100" dirty="0" smtClean="0"/>
            </a:br>
            <a:r>
              <a:rPr lang="en-CA" sz="3100" dirty="0" smtClean="0"/>
              <a:t>circa 1950:</a:t>
            </a:r>
            <a:br>
              <a:rPr lang="en-CA" sz="3100" dirty="0" smtClean="0"/>
            </a:br>
            <a:r>
              <a:rPr lang="en-CA" sz="3100" dirty="0" smtClean="0"/>
              <a:t/>
            </a:r>
            <a:br>
              <a:rPr lang="en-CA" sz="3100" dirty="0" smtClean="0"/>
            </a:br>
            <a:r>
              <a:rPr lang="en-CA" sz="4000" dirty="0" smtClean="0"/>
              <a:t>Foreman</a:t>
            </a:r>
            <a:br>
              <a:rPr lang="en-CA" sz="4000" dirty="0" smtClean="0"/>
            </a:br>
            <a:r>
              <a:rPr lang="en-CA" sz="4000" dirty="0" smtClean="0"/>
              <a:t>Burt Webster</a:t>
            </a:r>
            <a:br>
              <a:rPr lang="en-CA" sz="4000" dirty="0" smtClean="0"/>
            </a:br>
            <a:r>
              <a:rPr lang="en-CA" sz="4000" dirty="0" smtClean="0"/>
              <a:t> </a:t>
            </a:r>
            <a:r>
              <a:rPr lang="en-CA" sz="2800" i="1" dirty="0" smtClean="0"/>
              <a:t>courtesy </a:t>
            </a:r>
            <a:br>
              <a:rPr lang="en-CA" sz="2800" i="1" dirty="0" smtClean="0"/>
            </a:br>
            <a:r>
              <a:rPr lang="en-CA" sz="2800" i="1" dirty="0" smtClean="0"/>
              <a:t>Bruce Granholm</a:t>
            </a:r>
            <a:endParaRPr lang="en-CA" sz="2800" i="1" dirty="0"/>
          </a:p>
        </p:txBody>
      </p:sp>
      <p:pic>
        <p:nvPicPr>
          <p:cNvPr id="3" name="Picture 2" descr="D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3768" y="296575"/>
            <a:ext cx="6522170" cy="6444793"/>
          </a:xfrm>
          <a:prstGeom prst="rect">
            <a:avLst/>
          </a:prstGeom>
        </p:spPr>
      </p:pic>
    </p:spTree>
  </p:cSld>
  <p:clrMapOvr>
    <a:masterClrMapping/>
  </p:clrMapOvr>
  <p:transition advTm="5194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D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288161"/>
            <a:ext cx="6677375" cy="6393889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9512" y="1772816"/>
            <a:ext cx="2088232" cy="4968552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Duncan Fire Suppression Camp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dirty="0" smtClean="0">
                <a:latin typeface="+mj-lt"/>
                <a:ea typeface="+mj-ea"/>
                <a:cs typeface="+mj-cs"/>
              </a:rPr>
              <a:t>Circa 1950</a:t>
            </a: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Shake</a:t>
            </a:r>
            <a:r>
              <a:rPr kumimoji="0" lang="en-CA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Bolts for Langford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</a:t>
            </a:r>
            <a:b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Bruce Granholm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523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D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331523"/>
            <a:ext cx="6192688" cy="6409845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07504" y="1772816"/>
            <a:ext cx="2664296" cy="4968552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Duncan Fire Suppression Camp</a:t>
            </a:r>
            <a:br>
              <a:rPr kumimoji="0" lang="en-CA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circa 1950: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Bruce</a:t>
            </a:r>
            <a:r>
              <a:rPr kumimoji="0" lang="en-CA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br>
              <a:rPr kumimoji="0" lang="en-CA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Granholm with Shakes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</a:t>
            </a:r>
            <a:b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Bruce Granholm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569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D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323216"/>
            <a:ext cx="6260087" cy="6351277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9512" y="1844824"/>
            <a:ext cx="2448272" cy="4824536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Duncan Fire Suppression Camp</a:t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circa 1950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New Tool Shed Roof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</a:t>
            </a:r>
            <a:b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Bruce Granholm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538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D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332656"/>
            <a:ext cx="8352929" cy="5687054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611560" y="332656"/>
            <a:ext cx="8316416" cy="1224136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Duncan Fire Suppression Crew circa 1950: </a:t>
            </a: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Bruce Granholm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086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D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4358" y="260648"/>
            <a:ext cx="8685626" cy="5832648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95536" y="332656"/>
            <a:ext cx="8640960" cy="936104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Duncan Fire Suppression Crew circa 1950 </a:t>
            </a: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Bruce Granholm</a:t>
            </a:r>
            <a:endParaRPr kumimoji="0" lang="en-CA" sz="2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506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260648"/>
            <a:ext cx="6374714" cy="649271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95536" y="332656"/>
            <a:ext cx="2088232" cy="6336704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Lanford</a:t>
            </a: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Fire Suppression </a:t>
            </a: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Camp</a:t>
            </a: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1958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2900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‘flunky’ feeding the cookhouse stove</a:t>
            </a: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Bruce Granholm</a:t>
            </a:r>
            <a:endParaRPr kumimoji="0" lang="en-CA" sz="2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507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L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9792" y="331373"/>
            <a:ext cx="6270848" cy="6382611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23528" y="332656"/>
            <a:ext cx="2232248" cy="6336704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Duncan Fire Suppression </a:t>
            </a: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Camp</a:t>
            </a: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1958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dirty="0" smtClean="0">
                <a:latin typeface="+mj-lt"/>
                <a:ea typeface="+mj-ea"/>
                <a:cs typeface="+mj-cs"/>
              </a:rPr>
              <a:t>Foreman Bruce Granholm outside his cabin/office</a:t>
            </a:r>
            <a:endParaRPr kumimoji="0" lang="en-CA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Bruce Granholm</a:t>
            </a:r>
            <a:endParaRPr kumimoji="0" lang="en-CA" sz="2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164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L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281574"/>
            <a:ext cx="6202364" cy="6387786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51520" y="1700808"/>
            <a:ext cx="2376264" cy="4968552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Langford</a:t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Fire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Lookout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noProof="0" dirty="0" smtClean="0">
                <a:latin typeface="+mj-lt"/>
                <a:ea typeface="+mj-ea"/>
                <a:cs typeface="+mj-cs"/>
              </a:rPr>
              <a:t>Tower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2900" noProof="0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dirty="0" smtClean="0">
                <a:latin typeface="+mj-lt"/>
                <a:ea typeface="+mj-ea"/>
                <a:cs typeface="+mj-cs"/>
              </a:rPr>
              <a:t>a</a:t>
            </a:r>
            <a:r>
              <a:rPr kumimoji="0" lang="en-CA" sz="29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 Mill Hill</a:t>
            </a: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1958</a:t>
            </a:r>
            <a:endParaRPr kumimoji="0" lang="en-CA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Bruce Granholm</a:t>
            </a:r>
            <a:endParaRPr kumimoji="0" lang="en-CA" sz="2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445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920" y="116632"/>
            <a:ext cx="5127219" cy="6597352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51520" y="2276872"/>
            <a:ext cx="3456384" cy="4248472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Langford </a:t>
            </a: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Fire Suppression </a:t>
            </a: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Camp 1958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2900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Cutting wood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2900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dirty="0" smtClean="0">
                <a:latin typeface="+mj-lt"/>
                <a:ea typeface="+mj-ea"/>
                <a:cs typeface="+mj-cs"/>
              </a:rPr>
              <a:t>Left – Bruce Granholm</a:t>
            </a:r>
            <a:endParaRPr kumimoji="0" lang="en-CA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Bruce Granholm</a:t>
            </a:r>
            <a:endParaRPr kumimoji="0" lang="en-CA" sz="2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132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3928" y="332656"/>
            <a:ext cx="4910398" cy="630932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95536" y="332656"/>
            <a:ext cx="3456384" cy="6264696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Langford </a:t>
            </a: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Fire Suppression </a:t>
            </a: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Camp 1958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2900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Lesson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in</a:t>
            </a:r>
            <a:b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sharpening axes</a:t>
            </a: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2900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Left – Ian </a:t>
            </a:r>
            <a:r>
              <a:rPr kumimoji="0" lang="en-CA" sz="25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Frier</a:t>
            </a:r>
            <a:endParaRPr kumimoji="0" lang="en-CA" sz="2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500" dirty="0" smtClean="0">
                <a:latin typeface="+mj-lt"/>
                <a:ea typeface="+mj-ea"/>
                <a:cs typeface="+mj-cs"/>
              </a:rPr>
              <a:t>Right – Bruce Granholm</a:t>
            </a:r>
            <a:endParaRPr kumimoji="0" lang="en-CA" sz="2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Bruce Granholm</a:t>
            </a:r>
            <a:endParaRPr kumimoji="0" lang="en-CA" sz="2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382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L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332656"/>
            <a:ext cx="7596336" cy="5551169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07504" y="5949280"/>
            <a:ext cx="8856984" cy="908720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Duncan Fire Suppression </a:t>
            </a: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Crew 1958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dirty="0" smtClean="0">
                <a:latin typeface="+mj-lt"/>
                <a:ea typeface="+mj-ea"/>
                <a:cs typeface="+mj-cs"/>
              </a:rPr>
              <a:t>Mock ‘fire drill’ for Victoria Colonist newspaper</a:t>
            </a: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Bruce Granholm</a:t>
            </a:r>
            <a:endParaRPr kumimoji="0" lang="en-CA" sz="2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397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260648"/>
            <a:ext cx="4423151" cy="6453336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95536" y="332656"/>
            <a:ext cx="4032448" cy="6408712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Langford Fire </a:t>
            </a: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Suppression </a:t>
            </a: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Camp</a:t>
            </a: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1958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2900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Cook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at work</a:t>
            </a: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CA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Bruce Granholm</a:t>
            </a:r>
            <a:endParaRPr kumimoji="0" lang="en-CA" sz="2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382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9872" y="332656"/>
            <a:ext cx="5589988" cy="6381328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95536" y="1196752"/>
            <a:ext cx="2880320" cy="5472608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Langford</a:t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Fire lookout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1958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dirty="0" smtClean="0">
                <a:latin typeface="+mj-lt"/>
                <a:ea typeface="+mj-ea"/>
                <a:cs typeface="+mj-cs"/>
              </a:rPr>
              <a:t>Ranger Ron Jones explaining Station Azimuth and elevation bearings</a:t>
            </a: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CA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Bruce Granholm</a:t>
            </a:r>
            <a:endParaRPr kumimoji="0" lang="en-CA" sz="2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616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L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332656"/>
            <a:ext cx="8316416" cy="5575805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683568" y="5921896"/>
            <a:ext cx="8352928" cy="936104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Duncan Fire Suppression </a:t>
            </a: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Crew at Thetis Lake -1957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dirty="0" smtClean="0">
                <a:latin typeface="+mj-lt"/>
                <a:ea typeface="+mj-ea"/>
                <a:cs typeface="+mj-cs"/>
              </a:rPr>
              <a:t>Keeping in touch via AM radio</a:t>
            </a: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Bruce Granholm</a:t>
            </a:r>
            <a:endParaRPr kumimoji="0" lang="en-CA" sz="2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007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L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32655"/>
            <a:ext cx="8676456" cy="5619673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503040" y="5921896"/>
            <a:ext cx="8640960" cy="936104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Langford </a:t>
            </a: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Fire Suppression </a:t>
            </a:r>
            <a:r>
              <a:rPr lang="en-CA" sz="2900" dirty="0" smtClean="0">
                <a:latin typeface="+mj-lt"/>
                <a:ea typeface="+mj-ea"/>
                <a:cs typeface="+mj-cs"/>
              </a:rPr>
              <a:t>Crew </a:t>
            </a: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1957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dirty="0" smtClean="0">
                <a:latin typeface="+mj-lt"/>
                <a:ea typeface="+mj-ea"/>
                <a:cs typeface="+mj-cs"/>
              </a:rPr>
              <a:t>Cutting camp wood</a:t>
            </a: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Bruce Granholm</a:t>
            </a:r>
            <a:endParaRPr kumimoji="0" lang="en-CA" sz="2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085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L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5856" y="1052736"/>
            <a:ext cx="5749590" cy="5722331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95536" y="1196752"/>
            <a:ext cx="2880320" cy="5472608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Langford</a:t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Fire Suppression</a:t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Camp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– 1958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9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200" baseline="0" dirty="0" smtClean="0">
                <a:latin typeface="+mj-lt"/>
                <a:ea typeface="+mj-ea"/>
                <a:cs typeface="+mj-cs"/>
              </a:rPr>
              <a:t>Visiting BCFS Helicopter</a:t>
            </a:r>
            <a:r>
              <a:rPr lang="en-CA" sz="2200" dirty="0" smtClean="0">
                <a:latin typeface="+mj-lt"/>
                <a:ea typeface="+mj-ea"/>
                <a:cs typeface="+mj-cs"/>
              </a:rPr>
              <a:t> used for reconnaissance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Left:</a:t>
            </a:r>
            <a:r>
              <a:rPr kumimoji="0" lang="en-CA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foreman Bruce Granholm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200" baseline="0" dirty="0" smtClean="0">
                <a:latin typeface="+mj-lt"/>
                <a:ea typeface="+mj-ea"/>
                <a:cs typeface="+mj-cs"/>
              </a:rPr>
              <a:t>2</a:t>
            </a:r>
            <a:r>
              <a:rPr lang="en-CA" sz="2200" baseline="30000" dirty="0" smtClean="0">
                <a:latin typeface="+mj-lt"/>
                <a:ea typeface="+mj-ea"/>
                <a:cs typeface="+mj-cs"/>
              </a:rPr>
              <a:t>nd</a:t>
            </a:r>
            <a:r>
              <a:rPr lang="en-CA" sz="2200" dirty="0" smtClean="0">
                <a:latin typeface="+mj-lt"/>
                <a:ea typeface="+mj-ea"/>
                <a:cs typeface="+mj-cs"/>
              </a:rPr>
              <a:t> from left – Ian </a:t>
            </a:r>
            <a:r>
              <a:rPr lang="en-CA" sz="2200" dirty="0" err="1" smtClean="0">
                <a:latin typeface="+mj-lt"/>
                <a:ea typeface="+mj-ea"/>
                <a:cs typeface="+mj-cs"/>
              </a:rPr>
              <a:t>Frier</a:t>
            </a:r>
            <a:endParaRPr lang="en-CA" sz="2200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Front 4</a:t>
            </a:r>
            <a:r>
              <a:rPr kumimoji="0" lang="en-CA" sz="22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</a:t>
            </a:r>
            <a:r>
              <a:rPr kumimoji="0" lang="en-CA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from left – Don Cairns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Bruce Granholm</a:t>
            </a:r>
            <a:endParaRPr kumimoji="0" lang="en-CA" sz="2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242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a_042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339994"/>
            <a:ext cx="4863058" cy="640147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23528" y="2204864"/>
            <a:ext cx="2808312" cy="4536504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Fireline</a:t>
            </a: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Trail</a:t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Cowichan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Lake</a:t>
            </a:r>
            <a:b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Experimental</a:t>
            </a:r>
            <a:b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Station</a:t>
            </a:r>
            <a:endParaRPr kumimoji="0" lang="en-CA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</a:t>
            </a:r>
            <a:b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Royal BC Museum</a:t>
            </a:r>
            <a:endParaRPr kumimoji="0" lang="en-CA" sz="2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304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a_073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337302"/>
            <a:ext cx="6385272" cy="6344076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9512" y="2204864"/>
            <a:ext cx="2232248" cy="4536504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Forest Service Standby</a:t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Crew Nanaimo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</a:t>
            </a:r>
            <a:b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Royal BC Museum</a:t>
            </a:r>
            <a:endParaRPr kumimoji="0" lang="en-CA" sz="2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257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na_073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7864" y="1124744"/>
            <a:ext cx="5665192" cy="5628642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79512" y="2204864"/>
            <a:ext cx="3024336" cy="4536504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Forest Service Standby</a:t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Crew Nanaimo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</a:t>
            </a:r>
            <a:b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Royal BC Museum</a:t>
            </a:r>
            <a:endParaRPr kumimoji="0" lang="en-CA" sz="2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46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na_077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5856" y="1052736"/>
            <a:ext cx="5737200" cy="5663172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9512" y="2204864"/>
            <a:ext cx="2952328" cy="4536504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Standby Crew</a:t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at</a:t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Nanaimo</a:t>
            </a:r>
            <a:r>
              <a:rPr lang="en-CA" sz="2900" dirty="0" smtClean="0">
                <a:latin typeface="+mj-lt"/>
                <a:ea typeface="+mj-ea"/>
                <a:cs typeface="+mj-cs"/>
              </a:rPr>
              <a:t/>
            </a:r>
            <a:br>
              <a:rPr lang="en-CA" sz="2900" dirty="0" smtClean="0">
                <a:latin typeface="+mj-lt"/>
                <a:ea typeface="+mj-ea"/>
                <a:cs typeface="+mj-cs"/>
              </a:rPr>
            </a:br>
            <a:r>
              <a:rPr lang="en-CA" sz="2900" dirty="0" smtClean="0">
                <a:latin typeface="+mj-lt"/>
                <a:ea typeface="+mj-ea"/>
                <a:cs typeface="+mj-cs"/>
              </a:rPr>
              <a:t>Loading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</a:t>
            </a:r>
            <a:b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Royal BC Museum</a:t>
            </a:r>
            <a:endParaRPr kumimoji="0" lang="en-CA" sz="2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054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a_080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340321"/>
            <a:ext cx="6457280" cy="6394791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9512" y="2204864"/>
            <a:ext cx="2232248" cy="4536504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Forest Service Standby</a:t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Crew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</a:t>
            </a:r>
            <a:b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Royal BC Museum</a:t>
            </a:r>
            <a:endParaRPr kumimoji="0" lang="en-CA" sz="2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086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a_091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332656"/>
            <a:ext cx="7105352" cy="5718662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0" y="2204864"/>
            <a:ext cx="1835696" cy="4536504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Campbell River </a:t>
            </a:r>
            <a:r>
              <a:rPr kumimoji="0" lang="en-CA" sz="2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Suppression</a:t>
            </a: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Crew Camp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</a:t>
            </a:r>
            <a:b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Royal BC Museum</a:t>
            </a:r>
            <a:endParaRPr kumimoji="0" lang="en-CA" sz="21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163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948_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951167"/>
            <a:ext cx="8784976" cy="5214137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259632" y="6165304"/>
            <a:ext cx="6984776" cy="648072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1948 Nanaimo Fire Suppression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Crew</a:t>
            </a: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Norma Stromberg-Jones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647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948_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980448"/>
            <a:ext cx="8808800" cy="576092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339752" y="260648"/>
            <a:ext cx="6120680" cy="648072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1948 Nanaimo Fire Suppression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Crew</a:t>
            </a: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Norma Stromberg-Jones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397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948_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916995"/>
            <a:ext cx="8740824" cy="5824373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547664" y="188640"/>
            <a:ext cx="6984776" cy="648072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1948 Nanaimo Fire Suppression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Crew</a:t>
            </a: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Norma Stromberg-Jones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4243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1950_001_BC_Forester_at_se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331369"/>
            <a:ext cx="6656768" cy="6359591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411760" y="6237312"/>
            <a:ext cx="6552728" cy="360040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5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</a:t>
            </a: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Norma Stromberg-Jones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39552" y="1988840"/>
            <a:ext cx="1728192" cy="4608512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1950</a:t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Boat Surveys &amp; Inventory Crew: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dirty="0" smtClean="0">
                <a:latin typeface="+mj-lt"/>
                <a:ea typeface="+mj-ea"/>
                <a:cs typeface="+mj-cs"/>
              </a:rPr>
              <a:t/>
            </a:r>
            <a:br>
              <a:rPr lang="en-CA" sz="2900" dirty="0" smtClean="0">
                <a:latin typeface="+mj-lt"/>
                <a:ea typeface="+mj-ea"/>
                <a:cs typeface="+mj-cs"/>
              </a:rPr>
            </a:br>
            <a:r>
              <a:rPr lang="en-CA" sz="2900" i="1" dirty="0" smtClean="0">
                <a:latin typeface="+mj-lt"/>
                <a:ea typeface="+mj-ea"/>
                <a:cs typeface="+mj-cs"/>
              </a:rPr>
              <a:t>BC Forester at sea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366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1950_002_BC_Forester_boat_interi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8771320" cy="583264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995936" y="5661248"/>
            <a:ext cx="4896544" cy="432048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</a:t>
            </a: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Norma Stromberg-Jones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20" y="6165304"/>
            <a:ext cx="8640960" cy="692696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1950 Boat Surveys &amp; Inventory Crew:</a:t>
            </a:r>
            <a:r>
              <a:rPr lang="en-CA" sz="2900" dirty="0" smtClean="0">
                <a:latin typeface="+mj-lt"/>
                <a:ea typeface="+mj-ea"/>
                <a:cs typeface="+mj-cs"/>
              </a:rPr>
              <a:t/>
            </a:r>
            <a:br>
              <a:rPr lang="en-CA" sz="2900" dirty="0" smtClean="0">
                <a:latin typeface="+mj-lt"/>
                <a:ea typeface="+mj-ea"/>
                <a:cs typeface="+mj-cs"/>
              </a:rPr>
            </a:br>
            <a:r>
              <a:rPr lang="en-CA" sz="2900" i="1" dirty="0" smtClean="0">
                <a:latin typeface="+mj-lt"/>
                <a:ea typeface="+mj-ea"/>
                <a:cs typeface="+mj-cs"/>
              </a:rPr>
              <a:t>BC Forester interior and wheel house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257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1950_003_BC_Forester_boat_aerial_vie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332656"/>
            <a:ext cx="4359744" cy="642398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716016" y="6381328"/>
            <a:ext cx="4248472" cy="360040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5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</a:t>
            </a: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Norma Stromberg-Jones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699792" y="1988840"/>
            <a:ext cx="1728192" cy="4608512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1950</a:t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Boat Surveys &amp; Inventory Crew: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dirty="0" smtClean="0">
                <a:latin typeface="+mj-lt"/>
                <a:ea typeface="+mj-ea"/>
                <a:cs typeface="+mj-cs"/>
              </a:rPr>
              <a:t/>
            </a:r>
            <a:br>
              <a:rPr lang="en-CA" sz="2900" dirty="0" smtClean="0">
                <a:latin typeface="+mj-lt"/>
                <a:ea typeface="+mj-ea"/>
                <a:cs typeface="+mj-cs"/>
              </a:rPr>
            </a:br>
            <a:r>
              <a:rPr lang="en-CA" sz="2900" i="1" dirty="0" smtClean="0">
                <a:latin typeface="+mj-lt"/>
                <a:ea typeface="+mj-ea"/>
                <a:cs typeface="+mj-cs"/>
              </a:rPr>
              <a:t>BC Forester aerial view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554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1950_004_Doug_Richie_cook_training_for_priesthoo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3768" y="332655"/>
            <a:ext cx="6497896" cy="638343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995936" y="6309320"/>
            <a:ext cx="4896544" cy="360040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5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</a:t>
            </a: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Norma Stromberg-Jones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71600" y="1988840"/>
            <a:ext cx="1728192" cy="4608512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1950</a:t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Boat Surveys &amp; Inventory Crew: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dirty="0" smtClean="0">
                <a:latin typeface="+mj-lt"/>
                <a:ea typeface="+mj-ea"/>
                <a:cs typeface="+mj-cs"/>
              </a:rPr>
              <a:t/>
            </a:r>
            <a:br>
              <a:rPr lang="en-CA" sz="2900" dirty="0" smtClean="0">
                <a:latin typeface="+mj-lt"/>
                <a:ea typeface="+mj-ea"/>
                <a:cs typeface="+mj-cs"/>
              </a:rPr>
            </a:br>
            <a:r>
              <a:rPr lang="en-CA" sz="4400" i="1" dirty="0" smtClean="0">
                <a:latin typeface="+mj-lt"/>
                <a:ea typeface="+mj-ea"/>
                <a:cs typeface="+mj-cs"/>
              </a:rPr>
              <a:t>Doug Richie </a:t>
            </a:r>
            <a:r>
              <a:rPr lang="en-CA" sz="2900" i="1" dirty="0" smtClean="0">
                <a:latin typeface="+mj-lt"/>
                <a:ea typeface="+mj-ea"/>
                <a:cs typeface="+mj-cs"/>
              </a:rPr>
              <a:t/>
            </a:r>
            <a:br>
              <a:rPr lang="en-CA" sz="2900" i="1" dirty="0" smtClean="0">
                <a:latin typeface="+mj-lt"/>
                <a:ea typeface="+mj-ea"/>
                <a:cs typeface="+mj-cs"/>
              </a:rPr>
            </a:br>
            <a:r>
              <a:rPr lang="en-CA" sz="2900" i="1" dirty="0" smtClean="0">
                <a:latin typeface="+mj-lt"/>
                <a:ea typeface="+mj-ea"/>
                <a:cs typeface="+mj-cs"/>
              </a:rPr>
              <a:t>cook training for priesthood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226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1950_006_Jim_McWilliam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332655"/>
            <a:ext cx="7216832" cy="6367793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907704" y="6237312"/>
            <a:ext cx="6768752" cy="360040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5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</a:t>
            </a: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Norma Stromberg-Jones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79512" y="1988840"/>
            <a:ext cx="2016224" cy="4608512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1950</a:t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Boat Surveys &amp; Inventory Crew: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dirty="0" smtClean="0">
                <a:latin typeface="+mj-lt"/>
                <a:ea typeface="+mj-ea"/>
                <a:cs typeface="+mj-cs"/>
              </a:rPr>
              <a:t/>
            </a:r>
            <a:br>
              <a:rPr lang="en-CA" sz="2900" dirty="0" smtClean="0">
                <a:latin typeface="+mj-lt"/>
                <a:ea typeface="+mj-ea"/>
                <a:cs typeface="+mj-cs"/>
              </a:rPr>
            </a:br>
            <a:r>
              <a:rPr lang="en-CA" sz="2900" i="1" dirty="0" smtClean="0">
                <a:latin typeface="+mj-lt"/>
                <a:ea typeface="+mj-ea"/>
                <a:cs typeface="+mj-cs"/>
              </a:rPr>
              <a:t>Jim McWilliams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445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1950_007_Laddie_MacKay_Jim_McWilliam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332656"/>
            <a:ext cx="6965376" cy="638972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411760" y="6093296"/>
            <a:ext cx="6336704" cy="432048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</a:t>
            </a: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Norma Stromberg-Jones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20" y="1772816"/>
            <a:ext cx="2088232" cy="4824536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1950</a:t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Boat Surveys &amp; Inventory Crew: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dirty="0" smtClean="0">
                <a:latin typeface="+mj-lt"/>
                <a:ea typeface="+mj-ea"/>
                <a:cs typeface="+mj-cs"/>
              </a:rPr>
              <a:t/>
            </a:r>
            <a:br>
              <a:rPr lang="en-CA" sz="2900" dirty="0" smtClean="0">
                <a:latin typeface="+mj-lt"/>
                <a:ea typeface="+mj-ea"/>
                <a:cs typeface="+mj-cs"/>
              </a:rPr>
            </a:br>
            <a:r>
              <a:rPr lang="en-CA" sz="2900" i="1" dirty="0" err="1" smtClean="0">
                <a:latin typeface="+mj-lt"/>
                <a:ea typeface="+mj-ea"/>
                <a:cs typeface="+mj-cs"/>
              </a:rPr>
              <a:t>Laddie</a:t>
            </a:r>
            <a:r>
              <a:rPr lang="en-CA" sz="2900" i="1" dirty="0" smtClean="0">
                <a:latin typeface="+mj-lt"/>
                <a:ea typeface="+mj-ea"/>
                <a:cs typeface="+mj-cs"/>
              </a:rPr>
              <a:t> MacKay </a:t>
            </a:r>
            <a:br>
              <a:rPr lang="en-CA" sz="2900" i="1" dirty="0" smtClean="0">
                <a:latin typeface="+mj-lt"/>
                <a:ea typeface="+mj-ea"/>
                <a:cs typeface="+mj-cs"/>
              </a:rPr>
            </a:br>
            <a:r>
              <a:rPr lang="en-CA" sz="2900" i="1" dirty="0" smtClean="0">
                <a:latin typeface="+mj-lt"/>
                <a:ea typeface="+mj-ea"/>
                <a:cs typeface="+mj-cs"/>
              </a:rPr>
              <a:t>&amp; </a:t>
            </a:r>
            <a:br>
              <a:rPr lang="en-CA" sz="2900" i="1" dirty="0" smtClean="0">
                <a:latin typeface="+mj-lt"/>
                <a:ea typeface="+mj-ea"/>
                <a:cs typeface="+mj-cs"/>
              </a:rPr>
            </a:br>
            <a:r>
              <a:rPr lang="en-CA" sz="2900" i="1" dirty="0" smtClean="0">
                <a:latin typeface="+mj-lt"/>
                <a:ea typeface="+mj-ea"/>
                <a:cs typeface="+mj-cs"/>
              </a:rPr>
              <a:t>Jim McWilliams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507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1950_008_Ron_Stromberg_Bob_Wrigh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303145"/>
            <a:ext cx="6695632" cy="636633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771800" y="6021288"/>
            <a:ext cx="5904656" cy="432048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</a:t>
            </a: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Norma Stromberg-Jones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20" y="1988840"/>
            <a:ext cx="2016224" cy="4608512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1950</a:t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Boat Surveys &amp; Inventory Crew: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dirty="0" smtClean="0">
                <a:latin typeface="+mj-lt"/>
                <a:ea typeface="+mj-ea"/>
                <a:cs typeface="+mj-cs"/>
              </a:rPr>
              <a:t/>
            </a:r>
            <a:br>
              <a:rPr lang="en-CA" sz="2900" dirty="0" smtClean="0">
                <a:latin typeface="+mj-lt"/>
                <a:ea typeface="+mj-ea"/>
                <a:cs typeface="+mj-cs"/>
              </a:rPr>
            </a:br>
            <a:r>
              <a:rPr lang="en-CA" sz="2900" i="1" dirty="0" smtClean="0">
                <a:latin typeface="+mj-lt"/>
                <a:ea typeface="+mj-ea"/>
                <a:cs typeface="+mj-cs"/>
              </a:rPr>
              <a:t>Ron Stromberg</a:t>
            </a:r>
            <a:br>
              <a:rPr lang="en-CA" sz="2900" i="1" dirty="0" smtClean="0">
                <a:latin typeface="+mj-lt"/>
                <a:ea typeface="+mj-ea"/>
                <a:cs typeface="+mj-cs"/>
              </a:rPr>
            </a:br>
            <a:r>
              <a:rPr lang="en-CA" sz="2900" i="1" dirty="0" smtClean="0">
                <a:latin typeface="+mj-lt"/>
                <a:ea typeface="+mj-ea"/>
                <a:cs typeface="+mj-cs"/>
              </a:rPr>
              <a:t>&amp;</a:t>
            </a:r>
            <a:br>
              <a:rPr lang="en-CA" sz="2900" i="1" dirty="0" smtClean="0">
                <a:latin typeface="+mj-lt"/>
                <a:ea typeface="+mj-ea"/>
                <a:cs typeface="+mj-cs"/>
              </a:rPr>
            </a:br>
            <a:r>
              <a:rPr lang="en-CA" sz="2900" i="1" dirty="0" smtClean="0">
                <a:latin typeface="+mj-lt"/>
                <a:ea typeface="+mj-ea"/>
                <a:cs typeface="+mj-cs"/>
              </a:rPr>
              <a:t>Bob</a:t>
            </a:r>
            <a:br>
              <a:rPr lang="en-CA" sz="2900" i="1" dirty="0" smtClean="0">
                <a:latin typeface="+mj-lt"/>
                <a:ea typeface="+mj-ea"/>
                <a:cs typeface="+mj-cs"/>
              </a:rPr>
            </a:br>
            <a:r>
              <a:rPr lang="en-CA" sz="2900" i="1" dirty="0" smtClean="0">
                <a:latin typeface="+mj-lt"/>
                <a:ea typeface="+mj-ea"/>
                <a:cs typeface="+mj-cs"/>
              </a:rPr>
              <a:t>Wright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46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950_009_Jervis_Inle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1340768"/>
            <a:ext cx="4492541" cy="4194256"/>
          </a:xfrm>
          <a:prstGeom prst="rect">
            <a:avLst/>
          </a:prstGeom>
        </p:spPr>
      </p:pic>
      <p:pic>
        <p:nvPicPr>
          <p:cNvPr id="5" name="Picture 4" descr="1950_010_Captain_Jack_McLeod_BC_Forester_boa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24128" y="1052735"/>
            <a:ext cx="3255632" cy="5565805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403648" y="836712"/>
            <a:ext cx="3240360" cy="360040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5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</a:t>
            </a: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Norma Stromberg-Jones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475656" y="188640"/>
            <a:ext cx="7056784" cy="576064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1950 Boat Surveys &amp; </a:t>
            </a:r>
            <a:r>
              <a:rPr kumimoji="0" lang="en-CA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Inventory Crew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331640" y="5589240"/>
            <a:ext cx="4392488" cy="504056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i="1" dirty="0" smtClean="0">
                <a:latin typeface="+mj-lt"/>
                <a:ea typeface="+mj-ea"/>
                <a:cs typeface="+mj-cs"/>
              </a:rPr>
              <a:t>Jervis Inlet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5724128" y="5877272"/>
            <a:ext cx="3419872" cy="980728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i="1" dirty="0" smtClean="0">
                <a:latin typeface="+mj-lt"/>
                <a:ea typeface="+mj-ea"/>
                <a:cs typeface="+mj-cs"/>
              </a:rPr>
              <a:t/>
            </a:r>
            <a:br>
              <a:rPr lang="en-CA" sz="2900" i="1" dirty="0" smtClean="0">
                <a:latin typeface="+mj-lt"/>
                <a:ea typeface="+mj-ea"/>
                <a:cs typeface="+mj-cs"/>
              </a:rPr>
            </a:br>
            <a:r>
              <a:rPr lang="en-CA" sz="2900" i="1" dirty="0" smtClean="0">
                <a:latin typeface="+mj-lt"/>
                <a:ea typeface="+mj-ea"/>
                <a:cs typeface="+mj-cs"/>
              </a:rPr>
              <a:t>Captain Jack McLeod</a:t>
            </a:r>
            <a:br>
              <a:rPr lang="en-CA" sz="2900" i="1" dirty="0" smtClean="0">
                <a:latin typeface="+mj-lt"/>
                <a:ea typeface="+mj-ea"/>
                <a:cs typeface="+mj-cs"/>
              </a:rPr>
            </a:br>
            <a:r>
              <a:rPr lang="en-CA" sz="2900" i="1" dirty="0" smtClean="0">
                <a:latin typeface="+mj-lt"/>
                <a:ea typeface="+mj-ea"/>
                <a:cs typeface="+mj-cs"/>
              </a:rPr>
              <a:t>BC Forester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226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1950_011_BC_Forester_at_doc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62382" y="332657"/>
            <a:ext cx="6171858" cy="6320052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139952" y="6237312"/>
            <a:ext cx="4896544" cy="432048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</a:t>
            </a: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Norma Stromberg-Jones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71600" y="1988840"/>
            <a:ext cx="1728192" cy="4608512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1950</a:t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Boat Surveys &amp; Inventory Crew: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dirty="0" smtClean="0">
                <a:latin typeface="+mj-lt"/>
                <a:ea typeface="+mj-ea"/>
                <a:cs typeface="+mj-cs"/>
              </a:rPr>
              <a:t/>
            </a:r>
            <a:br>
              <a:rPr lang="en-CA" sz="2900" dirty="0" smtClean="0">
                <a:latin typeface="+mj-lt"/>
                <a:ea typeface="+mj-ea"/>
                <a:cs typeface="+mj-cs"/>
              </a:rPr>
            </a:br>
            <a:r>
              <a:rPr lang="en-CA" sz="2900" i="1" dirty="0" smtClean="0">
                <a:latin typeface="+mj-lt"/>
                <a:ea typeface="+mj-ea"/>
                <a:cs typeface="+mj-cs"/>
              </a:rPr>
              <a:t>BC Forester at dock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382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1950_012_Surveys_inventory_cre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320759"/>
            <a:ext cx="6927656" cy="6445732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9512" y="1124744"/>
            <a:ext cx="1728192" cy="5328592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1950</a:t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Boat Surveys &amp; Inventory Crew: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dirty="0" smtClean="0">
                <a:latin typeface="+mj-lt"/>
                <a:ea typeface="+mj-ea"/>
                <a:cs typeface="+mj-cs"/>
              </a:rPr>
              <a:t/>
            </a:r>
            <a:br>
              <a:rPr lang="en-CA" sz="2900" dirty="0" smtClean="0">
                <a:latin typeface="+mj-lt"/>
                <a:ea typeface="+mj-ea"/>
                <a:cs typeface="+mj-cs"/>
              </a:rPr>
            </a:br>
            <a:r>
              <a:rPr lang="en-CA" sz="2900" i="1" dirty="0" smtClean="0">
                <a:latin typeface="+mj-lt"/>
                <a:ea typeface="+mj-ea"/>
                <a:cs typeface="+mj-cs"/>
              </a:rPr>
              <a:t>Survey </a:t>
            </a:r>
            <a:br>
              <a:rPr lang="en-CA" sz="2900" i="1" dirty="0" smtClean="0">
                <a:latin typeface="+mj-lt"/>
                <a:ea typeface="+mj-ea"/>
                <a:cs typeface="+mj-cs"/>
              </a:rPr>
            </a:br>
            <a:r>
              <a:rPr lang="en-CA" sz="2900" i="1" dirty="0" smtClean="0">
                <a:latin typeface="+mj-lt"/>
                <a:ea typeface="+mj-ea"/>
                <a:cs typeface="+mj-cs"/>
              </a:rPr>
              <a:t>Inventory </a:t>
            </a:r>
            <a:br>
              <a:rPr lang="en-CA" sz="2900" i="1" dirty="0" smtClean="0">
                <a:latin typeface="+mj-lt"/>
                <a:ea typeface="+mj-ea"/>
                <a:cs typeface="+mj-cs"/>
              </a:rPr>
            </a:br>
            <a:r>
              <a:rPr lang="en-CA" sz="2900" i="1" dirty="0" smtClean="0">
                <a:latin typeface="+mj-lt"/>
                <a:ea typeface="+mj-ea"/>
                <a:cs typeface="+mj-cs"/>
              </a:rPr>
              <a:t>crew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051720" y="6309320"/>
            <a:ext cx="6912768" cy="360040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5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</a:t>
            </a: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Norma Stromberg-Jones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180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1951_001_Powell_R_ranger_st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289491"/>
            <a:ext cx="6656008" cy="6433833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9512" y="1556792"/>
            <a:ext cx="2088232" cy="4608512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1951</a:t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Powell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River</a:t>
            </a:r>
            <a:b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Ass’t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Ranger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baseline="0" dirty="0" smtClean="0">
                <a:latin typeface="+mj-lt"/>
                <a:ea typeface="+mj-ea"/>
                <a:cs typeface="+mj-cs"/>
              </a:rPr>
              <a:t>Ronald Stromberg series: </a:t>
            </a:r>
            <a:br>
              <a:rPr lang="en-CA" sz="2900" baseline="0" dirty="0" smtClean="0">
                <a:latin typeface="+mj-lt"/>
                <a:ea typeface="+mj-ea"/>
                <a:cs typeface="+mj-cs"/>
              </a:rPr>
            </a:br>
            <a:r>
              <a:rPr lang="en-CA" sz="2900" baseline="0" dirty="0" smtClean="0">
                <a:latin typeface="+mj-lt"/>
                <a:ea typeface="+mj-ea"/>
                <a:cs typeface="+mj-cs"/>
              </a:rPr>
              <a:t/>
            </a:r>
            <a:br>
              <a:rPr lang="en-CA" sz="2900" baseline="0" dirty="0" smtClean="0">
                <a:latin typeface="+mj-lt"/>
                <a:ea typeface="+mj-ea"/>
                <a:cs typeface="+mj-cs"/>
              </a:rPr>
            </a:br>
            <a:r>
              <a:rPr lang="en-CA" sz="2900" i="1" baseline="0" dirty="0" smtClean="0">
                <a:latin typeface="+mj-lt"/>
                <a:ea typeface="+mj-ea"/>
                <a:cs typeface="+mj-cs"/>
              </a:rPr>
              <a:t>Powell River Ranger Station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067944" y="6381328"/>
            <a:ext cx="4896544" cy="360040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5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</a:t>
            </a: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Norma Stromberg-Jones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491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1951_002_Ranger_Bill_Black_&amp;_radio_operat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332656"/>
            <a:ext cx="6206432" cy="6430087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9512" y="1556792"/>
            <a:ext cx="2448272" cy="4824536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1951</a:t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Powell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River</a:t>
            </a:r>
            <a:b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Ass’t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Ranger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baseline="0" dirty="0" smtClean="0">
                <a:latin typeface="+mj-lt"/>
                <a:ea typeface="+mj-ea"/>
                <a:cs typeface="+mj-cs"/>
              </a:rPr>
              <a:t>Ronald Stromberg series: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2900" i="1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i="1" baseline="0" dirty="0" smtClean="0">
                <a:latin typeface="+mj-lt"/>
                <a:ea typeface="+mj-ea"/>
                <a:cs typeface="+mj-cs"/>
              </a:rPr>
              <a:t>Ranger </a:t>
            </a:r>
            <a:r>
              <a:rPr lang="en-CA" sz="2900" i="1" dirty="0" smtClean="0">
                <a:latin typeface="+mj-lt"/>
                <a:ea typeface="+mj-ea"/>
                <a:cs typeface="+mj-cs"/>
              </a:rPr>
              <a:t>B</a:t>
            </a:r>
            <a:r>
              <a:rPr lang="en-CA" sz="2900" i="1" baseline="0" dirty="0" smtClean="0">
                <a:latin typeface="+mj-lt"/>
                <a:ea typeface="+mj-ea"/>
                <a:cs typeface="+mj-cs"/>
              </a:rPr>
              <a:t>ill Black &amp; </a:t>
            </a:r>
            <a:br>
              <a:rPr lang="en-CA" sz="2900" i="1" baseline="0" dirty="0" smtClean="0">
                <a:latin typeface="+mj-lt"/>
                <a:ea typeface="+mj-ea"/>
                <a:cs typeface="+mj-cs"/>
              </a:rPr>
            </a:br>
            <a:r>
              <a:rPr lang="en-CA" sz="2900" i="1" baseline="0" dirty="0" smtClean="0">
                <a:latin typeface="+mj-lt"/>
                <a:ea typeface="+mj-ea"/>
                <a:cs typeface="+mj-cs"/>
              </a:rPr>
              <a:t>radio operator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771800" y="6381328"/>
            <a:ext cx="6264696" cy="360040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5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</a:t>
            </a: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Norma Stromberg-Jones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304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1951_003_Bob_Smit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332656"/>
            <a:ext cx="6135568" cy="6295626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9512" y="1556792"/>
            <a:ext cx="2592288" cy="4608512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1951</a:t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Powell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River</a:t>
            </a:r>
            <a:b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Ass’t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Ranger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baseline="0" dirty="0" smtClean="0">
                <a:latin typeface="+mj-lt"/>
                <a:ea typeface="+mj-ea"/>
                <a:cs typeface="+mj-cs"/>
              </a:rPr>
              <a:t>Ronald Stromberg series: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900" b="0" i="1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i="1" baseline="0" dirty="0" smtClean="0">
                <a:latin typeface="+mj-lt"/>
                <a:ea typeface="+mj-ea"/>
                <a:cs typeface="+mj-cs"/>
              </a:rPr>
              <a:t>Bob Smith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843808" y="6237312"/>
            <a:ext cx="6048672" cy="360040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5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</a:t>
            </a: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Norma Stromberg-Jones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304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1951_004_Ass't_ranger_Ron_Stromber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332655"/>
            <a:ext cx="6624736" cy="6429891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9512" y="1556792"/>
            <a:ext cx="2088232" cy="4248472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1951</a:t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Powell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River</a:t>
            </a:r>
            <a:b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Ass’t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Ranger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baseline="0" dirty="0" smtClean="0">
                <a:latin typeface="+mj-lt"/>
                <a:ea typeface="+mj-ea"/>
                <a:cs typeface="+mj-cs"/>
              </a:rPr>
              <a:t>Ronald Stromberg series: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900" b="0" i="1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i="1" noProof="0" dirty="0" smtClean="0">
                <a:latin typeface="+mj-lt"/>
                <a:ea typeface="+mj-ea"/>
                <a:cs typeface="+mj-cs"/>
              </a:rPr>
              <a:t>Assistant Ranger Ronald Stromberg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339752" y="6453336"/>
            <a:ext cx="6624736" cy="288032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</a:t>
            </a: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Norma Stromberg-Jones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054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1951_005_Ron_Stromberg_&amp;_co_worker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0" y="332655"/>
            <a:ext cx="6617904" cy="6423259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9512" y="1556792"/>
            <a:ext cx="2232248" cy="4680520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1951</a:t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Powell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River</a:t>
            </a:r>
            <a:b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Ass’t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Ranger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baseline="0" dirty="0" smtClean="0">
                <a:latin typeface="+mj-lt"/>
                <a:ea typeface="+mj-ea"/>
                <a:cs typeface="+mj-cs"/>
              </a:rPr>
              <a:t>Ronald Stromberg series: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900" b="0" i="1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i="1" baseline="0" dirty="0" smtClean="0">
                <a:latin typeface="+mj-lt"/>
                <a:ea typeface="+mj-ea"/>
                <a:cs typeface="+mj-cs"/>
              </a:rPr>
              <a:t>Ron Stromberg</a:t>
            </a:r>
            <a:br>
              <a:rPr lang="en-CA" sz="2900" i="1" baseline="0" dirty="0" smtClean="0">
                <a:latin typeface="+mj-lt"/>
                <a:ea typeface="+mj-ea"/>
                <a:cs typeface="+mj-cs"/>
              </a:rPr>
            </a:br>
            <a:r>
              <a:rPr lang="en-CA" sz="2900" i="1" baseline="0" dirty="0" smtClean="0">
                <a:latin typeface="+mj-lt"/>
                <a:ea typeface="+mj-ea"/>
                <a:cs typeface="+mj-cs"/>
              </a:rPr>
              <a:t>&amp; co-workers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411760" y="6381328"/>
            <a:ext cx="6624736" cy="360040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5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</a:t>
            </a: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Norma Stromberg-Jones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179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951_006_Tin_Hat_lookou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4048" y="332655"/>
            <a:ext cx="3991344" cy="6395487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051720" y="1556792"/>
            <a:ext cx="2880320" cy="3888432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1951</a:t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Powell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River</a:t>
            </a:r>
            <a:b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Ass’t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Ranger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baseline="0" dirty="0" smtClean="0">
                <a:latin typeface="+mj-lt"/>
                <a:ea typeface="+mj-ea"/>
                <a:cs typeface="+mj-cs"/>
              </a:rPr>
              <a:t>Ronald Stromberg series: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900" b="0" i="1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i="1" baseline="0" dirty="0" smtClean="0">
                <a:latin typeface="+mj-lt"/>
                <a:ea typeface="+mj-ea"/>
                <a:cs typeface="+mj-cs"/>
              </a:rPr>
              <a:t>Tin Hat Lookout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004048" y="6309320"/>
            <a:ext cx="3960440" cy="360040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5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</a:t>
            </a: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Norma Stromberg-Jones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476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1951_007_Bob_Rourke_&amp;_Bill_Black_at_Tin_Ha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332656"/>
            <a:ext cx="6166808" cy="634624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9512" y="1556792"/>
            <a:ext cx="2592288" cy="3816424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1951</a:t>
            </a:r>
            <a:b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Powell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River</a:t>
            </a:r>
            <a:b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Ass’t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Ranger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baseline="0" dirty="0" smtClean="0">
                <a:latin typeface="+mj-lt"/>
                <a:ea typeface="+mj-ea"/>
                <a:cs typeface="+mj-cs"/>
              </a:rPr>
              <a:t>Ronald Stromberg series: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2900" baseline="0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Tin Hat Lookout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139952" y="6165304"/>
            <a:ext cx="4896544" cy="360040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5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</a:t>
            </a: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Norma Stromberg-Jones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055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951_008_Truck_Bob_Rourke_Ron_Stromber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260648"/>
            <a:ext cx="3916288" cy="6369222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123728" y="2060848"/>
            <a:ext cx="2880320" cy="2952328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1951 Powell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River</a:t>
            </a:r>
            <a:b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Ass’t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Ranger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baseline="0" dirty="0" smtClean="0">
                <a:latin typeface="+mj-lt"/>
                <a:ea typeface="+mj-ea"/>
                <a:cs typeface="+mj-cs"/>
              </a:rPr>
              <a:t>Ronald Stromberg series: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2900" baseline="0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Truck with</a:t>
            </a:r>
            <a:br>
              <a:rPr kumimoji="0" lang="en-CA" sz="29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Bob </a:t>
            </a:r>
            <a:r>
              <a:rPr kumimoji="0" lang="en-CA" sz="2900" b="0" i="1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Rourke</a:t>
            </a:r>
            <a:r>
              <a:rPr kumimoji="0" lang="en-CA" sz="29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and </a:t>
            </a:r>
            <a:br>
              <a:rPr kumimoji="0" lang="en-CA" sz="29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Ron Stromberg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076056" y="6165304"/>
            <a:ext cx="3888432" cy="360040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5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</a:t>
            </a: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Norma Stromberg-Jones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382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1951_009_Fire_in_Powell_River_Distric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6771" y="260648"/>
            <a:ext cx="7145461" cy="6408712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9512" y="1556792"/>
            <a:ext cx="1800200" cy="4896544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1951 Powell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River</a:t>
            </a:r>
            <a:b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Ass’t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Ranger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baseline="0" dirty="0" smtClean="0">
                <a:latin typeface="+mj-lt"/>
                <a:ea typeface="+mj-ea"/>
                <a:cs typeface="+mj-cs"/>
              </a:rPr>
              <a:t>Ronald Stromberg series: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900" b="0" i="1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i="1" baseline="0" dirty="0" smtClean="0">
                <a:latin typeface="+mj-lt"/>
                <a:ea typeface="+mj-ea"/>
                <a:cs typeface="+mj-cs"/>
              </a:rPr>
              <a:t>Fire Powell River district 1951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995936" y="6309320"/>
            <a:ext cx="4896544" cy="360040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5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</a:t>
            </a: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Norma Stromberg-Jones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304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1951_010_Ass't_ranger_Ron_Stromberg_mapping_bur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0" y="260648"/>
            <a:ext cx="6571048" cy="6415826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9512" y="1556792"/>
            <a:ext cx="2160240" cy="4608512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1951 Powell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River</a:t>
            </a:r>
            <a:b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Ass’t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Ranger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baseline="0" dirty="0" smtClean="0">
                <a:latin typeface="+mj-lt"/>
                <a:ea typeface="+mj-ea"/>
                <a:cs typeface="+mj-cs"/>
              </a:rPr>
              <a:t>Ronald Stromberg series: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900" b="0" i="1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i="1" baseline="0" dirty="0" smtClean="0">
                <a:latin typeface="+mj-lt"/>
                <a:ea typeface="+mj-ea"/>
                <a:cs typeface="+mj-cs"/>
              </a:rPr>
              <a:t>Assistant</a:t>
            </a:r>
            <a:r>
              <a:rPr lang="en-CA" sz="2900" i="1" dirty="0" smtClean="0">
                <a:latin typeface="+mj-lt"/>
                <a:ea typeface="+mj-ea"/>
                <a:cs typeface="+mj-cs"/>
              </a:rPr>
              <a:t> Ranger Ron Stromberg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139952" y="6309320"/>
            <a:ext cx="4896544" cy="360040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5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</a:t>
            </a: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Norma Stromberg-Jones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834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1951_011_Bob_Rourk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260648"/>
            <a:ext cx="6785928" cy="6399737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9512" y="1556792"/>
            <a:ext cx="1944216" cy="3312368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1951 Powell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River</a:t>
            </a:r>
            <a:b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Ass’t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Ranger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baseline="0" dirty="0" smtClean="0">
                <a:latin typeface="+mj-lt"/>
                <a:ea typeface="+mj-ea"/>
                <a:cs typeface="+mj-cs"/>
              </a:rPr>
              <a:t>Ronald Stromberg series: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900" b="0" i="1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i="1" baseline="0" dirty="0" smtClean="0">
                <a:latin typeface="+mj-lt"/>
                <a:ea typeface="+mj-ea"/>
                <a:cs typeface="+mj-cs"/>
              </a:rPr>
              <a:t>Bob </a:t>
            </a:r>
            <a:r>
              <a:rPr lang="en-CA" sz="2900" i="1" baseline="0" dirty="0" err="1" smtClean="0">
                <a:latin typeface="+mj-lt"/>
                <a:ea typeface="+mj-ea"/>
                <a:cs typeface="+mj-cs"/>
              </a:rPr>
              <a:t>Rourke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067944" y="6309320"/>
            <a:ext cx="4896544" cy="360040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5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</a:t>
            </a: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Norma Stromberg-Jones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554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Coastal Fire Centre</a:t>
            </a:r>
            <a:endParaRPr lang="en-CA" dirty="0"/>
          </a:p>
        </p:txBody>
      </p:sp>
      <p:pic>
        <p:nvPicPr>
          <p:cNvPr id="3" name="Picture 2" descr="1951_012_Powell_River_townsi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99434" y="260648"/>
            <a:ext cx="6565054" cy="6336704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9512" y="1556792"/>
            <a:ext cx="2160240" cy="3672408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1951 Powell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River</a:t>
            </a:r>
            <a:b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29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Ass’t</a:t>
            </a:r>
            <a:r>
              <a:rPr kumimoji="0" lang="en-CA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Ranger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900" baseline="0" dirty="0" smtClean="0">
                <a:latin typeface="+mj-lt"/>
                <a:ea typeface="+mj-ea"/>
                <a:cs typeface="+mj-cs"/>
              </a:rPr>
              <a:t>Ronald Stromberg series: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900" b="0" i="1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9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Powell River </a:t>
            </a:r>
            <a:r>
              <a:rPr kumimoji="0" lang="en-CA" sz="2900" b="0" i="1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Townsite</a:t>
            </a:r>
            <a:r>
              <a:rPr kumimoji="0" lang="en-CA" sz="29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1951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15616" y="6237312"/>
            <a:ext cx="7848872" cy="360040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vert="horz" lIns="91440" tIns="45720" rIns="91440" bIns="45720" rtlCol="0" anchor="ctr">
            <a:normAutofit fontScale="5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</a:t>
            </a:r>
            <a:r>
              <a:rPr kumimoji="0" lang="en-CA" sz="29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Courtesy Norma Stromberg-Jones</a:t>
            </a:r>
            <a:endParaRPr kumimoji="0" lang="en-CA" sz="29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5788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</TotalTime>
  <Words>503</Words>
  <Application>Microsoft Office PowerPoint</Application>
  <PresentationFormat>On-screen Show (4:3)</PresentationFormat>
  <Paragraphs>233</Paragraphs>
  <Slides>60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Office Theme</vt:lpstr>
      <vt:lpstr>Coastal Fire Centre</vt:lpstr>
      <vt:lpstr>Coastal Fire Centre</vt:lpstr>
      <vt:lpstr>Coastal Fire Centre</vt:lpstr>
      <vt:lpstr>Coastal Fire Centre</vt:lpstr>
      <vt:lpstr>Coastal Fire Centre</vt:lpstr>
      <vt:lpstr>Slide 6</vt:lpstr>
      <vt:lpstr>Slide 7</vt:lpstr>
      <vt:lpstr>Coastal Fire Centre</vt:lpstr>
      <vt:lpstr>Coastal Fire Centre</vt:lpstr>
      <vt:lpstr>Coastal Fire Centre</vt:lpstr>
      <vt:lpstr>Coastal Fire Centre</vt:lpstr>
      <vt:lpstr>Coastal Fire Centre</vt:lpstr>
      <vt:lpstr>Duncan Fire Suppression Camp circa 1950:  Foreman Burt Webster  courtesy  Bruce Granholm</vt:lpstr>
      <vt:lpstr>Coastal Fire Centre</vt:lpstr>
      <vt:lpstr>Coastal Fire Centre</vt:lpstr>
      <vt:lpstr>Coastal Fire Centre</vt:lpstr>
      <vt:lpstr>Coastal Fire Centre</vt:lpstr>
      <vt:lpstr>Coastal Fire Centre</vt:lpstr>
      <vt:lpstr>Slide 19</vt:lpstr>
      <vt:lpstr>Coastal Fire Centre</vt:lpstr>
      <vt:lpstr>Coastal Fire Centre</vt:lpstr>
      <vt:lpstr>Slide 22</vt:lpstr>
      <vt:lpstr>Slide 23</vt:lpstr>
      <vt:lpstr>Coastal Fire Centre</vt:lpstr>
      <vt:lpstr>Slide 25</vt:lpstr>
      <vt:lpstr>Slide 26</vt:lpstr>
      <vt:lpstr>Coastal Fire Centre</vt:lpstr>
      <vt:lpstr>Coastal Fire Centre</vt:lpstr>
      <vt:lpstr>Coastal Fire Centre</vt:lpstr>
      <vt:lpstr>Slide 30</vt:lpstr>
      <vt:lpstr>Slide 31</vt:lpstr>
      <vt:lpstr>Coastal Fire Centre</vt:lpstr>
      <vt:lpstr>Coastal Fire Centre</vt:lpstr>
      <vt:lpstr>Slide 34</vt:lpstr>
      <vt:lpstr>Slide 35</vt:lpstr>
      <vt:lpstr>Slide 36</vt:lpstr>
      <vt:lpstr>Slide 37</vt:lpstr>
      <vt:lpstr>Slide 38</vt:lpstr>
      <vt:lpstr>Coastal Fire Centre</vt:lpstr>
      <vt:lpstr>Coastal Fire Centre</vt:lpstr>
      <vt:lpstr>Coastal Fire Centre</vt:lpstr>
      <vt:lpstr>Coastal Fire Centre</vt:lpstr>
      <vt:lpstr>Coastal Fire Centre</vt:lpstr>
      <vt:lpstr>Coastal Fire Centre</vt:lpstr>
      <vt:lpstr>Coastal Fire Centre</vt:lpstr>
      <vt:lpstr>Slide 46</vt:lpstr>
      <vt:lpstr>Coastal Fire Centre</vt:lpstr>
      <vt:lpstr>Coastal Fire Centre</vt:lpstr>
      <vt:lpstr>Coastal Fire Centre</vt:lpstr>
      <vt:lpstr>Coastal Fire Centre</vt:lpstr>
      <vt:lpstr>Coastal Fire Centre</vt:lpstr>
      <vt:lpstr>Coastal Fire Centre</vt:lpstr>
      <vt:lpstr>Coastal Fire Centre</vt:lpstr>
      <vt:lpstr>Slide 54</vt:lpstr>
      <vt:lpstr>Coastal Fire Centre</vt:lpstr>
      <vt:lpstr>Slide 56</vt:lpstr>
      <vt:lpstr>Coastal Fire Centre</vt:lpstr>
      <vt:lpstr>Coastal Fire Centre</vt:lpstr>
      <vt:lpstr>Coastal Fire Centre</vt:lpstr>
      <vt:lpstr>Coastal Fire Centre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dgmacphe</dc:creator>
  <cp:lastModifiedBy>dgmacphe</cp:lastModifiedBy>
  <cp:revision>67</cp:revision>
  <dcterms:created xsi:type="dcterms:W3CDTF">2011-11-24T19:54:09Z</dcterms:created>
  <dcterms:modified xsi:type="dcterms:W3CDTF">2012-06-11T22:19:26Z</dcterms:modified>
</cp:coreProperties>
</file>